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7" r:id="rId2"/>
    <p:sldId id="288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 autoAdjust="0"/>
  </p:normalViewPr>
  <p:slideViewPr>
    <p:cSldViewPr>
      <p:cViewPr varScale="1">
        <p:scale>
          <a:sx n="82" d="100"/>
          <a:sy n="82" d="100"/>
        </p:scale>
        <p:origin x="136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284B-E01E-43F4-96B3-ACD476F444E6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F1459EC-0D01-4F2C-99CA-50913C99E477}">
      <dgm:prSet phldrT="[Tekst]" custT="1"/>
      <dgm:spPr/>
      <dgm:t>
        <a:bodyPr/>
        <a:lstStyle/>
        <a:p>
          <a:r>
            <a:rPr lang="pl-PL" sz="1600" dirty="0"/>
            <a:t>Fakty </a:t>
          </a:r>
        </a:p>
        <a:p>
          <a:r>
            <a:rPr lang="pl-PL" sz="1200" dirty="0"/>
            <a:t>(zadanie wdrożeniowe)</a:t>
          </a:r>
        </a:p>
      </dgm:t>
    </dgm:pt>
    <dgm:pt modelId="{5F4F9089-14C9-4C84-887E-F80B273C3B9A}" type="parTrans" cxnId="{CB7B6928-88C5-4C66-AD70-96F26C49AEC5}">
      <dgm:prSet/>
      <dgm:spPr/>
      <dgm:t>
        <a:bodyPr/>
        <a:lstStyle/>
        <a:p>
          <a:endParaRPr lang="pl-PL"/>
        </a:p>
      </dgm:t>
    </dgm:pt>
    <dgm:pt modelId="{BBDDAC9D-46C2-4D3F-83B6-163EB8D7FCE4}" type="sibTrans" cxnId="{CB7B6928-88C5-4C66-AD70-96F26C49AEC5}">
      <dgm:prSet/>
      <dgm:spPr/>
      <dgm:t>
        <a:bodyPr/>
        <a:lstStyle/>
        <a:p>
          <a:endParaRPr lang="pl-PL"/>
        </a:p>
      </dgm:t>
    </dgm:pt>
    <dgm:pt modelId="{6D3C4220-463E-422D-9728-530422C33D92}">
      <dgm:prSet phldrT="[Tekst]" custT="1"/>
      <dgm:spPr/>
      <dgm:t>
        <a:bodyPr/>
        <a:lstStyle/>
        <a:p>
          <a:r>
            <a:rPr lang="pl-PL" sz="1600" dirty="0"/>
            <a:t>Emocja </a:t>
          </a:r>
        </a:p>
        <a:p>
          <a:r>
            <a:rPr lang="pl-PL" sz="1200" dirty="0"/>
            <a:t>(wspólna refleksja w odniesieniu do doświadczenia)</a:t>
          </a:r>
        </a:p>
      </dgm:t>
    </dgm:pt>
    <dgm:pt modelId="{6BA3EF51-518D-4DB6-ACD1-3B162C0C5EF0}" type="parTrans" cxnId="{E8C3C1B6-1D52-45DA-950F-9831D1AE8DA3}">
      <dgm:prSet/>
      <dgm:spPr/>
      <dgm:t>
        <a:bodyPr/>
        <a:lstStyle/>
        <a:p>
          <a:endParaRPr lang="pl-PL"/>
        </a:p>
      </dgm:t>
    </dgm:pt>
    <dgm:pt modelId="{46E1C448-0391-4B7F-B8C5-0EE525F936D9}" type="sibTrans" cxnId="{E8C3C1B6-1D52-45DA-950F-9831D1AE8DA3}">
      <dgm:prSet/>
      <dgm:spPr/>
      <dgm:t>
        <a:bodyPr/>
        <a:lstStyle/>
        <a:p>
          <a:endParaRPr lang="pl-PL"/>
        </a:p>
      </dgm:t>
    </dgm:pt>
    <dgm:pt modelId="{942D1BBB-56FE-4EB5-9122-CEB0FE7D7215}">
      <dgm:prSet phldrT="[Tekst]" custT="1"/>
      <dgm:spPr/>
      <dgm:t>
        <a:bodyPr/>
        <a:lstStyle/>
        <a:p>
          <a:r>
            <a:rPr lang="pl-PL" sz="1600" dirty="0"/>
            <a:t>Rozwiązania</a:t>
          </a:r>
        </a:p>
        <a:p>
          <a:r>
            <a:rPr lang="pl-PL" sz="1700" dirty="0"/>
            <a:t> </a:t>
          </a:r>
          <a:r>
            <a:rPr lang="pl-PL" sz="1200" i="1" dirty="0"/>
            <a:t>Czego nauczyło nas to doświadczenie?</a:t>
          </a:r>
          <a:endParaRPr lang="pl-PL" sz="1200" dirty="0"/>
        </a:p>
      </dgm:t>
    </dgm:pt>
    <dgm:pt modelId="{62A7A1B1-403C-41F2-BB2F-DF6E7821D2EB}" type="parTrans" cxnId="{4E432EE5-EDB8-4A57-B59A-4C2B79A872A9}">
      <dgm:prSet/>
      <dgm:spPr/>
      <dgm:t>
        <a:bodyPr/>
        <a:lstStyle/>
        <a:p>
          <a:endParaRPr lang="pl-PL"/>
        </a:p>
      </dgm:t>
    </dgm:pt>
    <dgm:pt modelId="{2C32E5C2-A28B-4FD3-A786-4B3DC6A73C10}" type="sibTrans" cxnId="{4E432EE5-EDB8-4A57-B59A-4C2B79A872A9}">
      <dgm:prSet/>
      <dgm:spPr/>
      <dgm:t>
        <a:bodyPr/>
        <a:lstStyle/>
        <a:p>
          <a:endParaRPr lang="pl-PL"/>
        </a:p>
      </dgm:t>
    </dgm:pt>
    <dgm:pt modelId="{662DD97D-0970-451D-B07C-0D3E32941081}">
      <dgm:prSet phldrT="[Tekst]" custT="1"/>
      <dgm:spPr/>
      <dgm:t>
        <a:bodyPr/>
        <a:lstStyle/>
        <a:p>
          <a:r>
            <a:rPr lang="pl-PL" sz="1600" dirty="0"/>
            <a:t>Decyzje </a:t>
          </a:r>
        </a:p>
        <a:p>
          <a:r>
            <a:rPr lang="pl-PL" sz="1200" dirty="0"/>
            <a:t>(Jak to doświadczenie wykorzystać  w przyszłości?)</a:t>
          </a:r>
        </a:p>
      </dgm:t>
    </dgm:pt>
    <dgm:pt modelId="{2E2CF789-4AA5-4189-B76A-51F50BBF8ADF}" type="parTrans" cxnId="{33C12078-2AC1-43D7-BAF6-B3DD088ACE90}">
      <dgm:prSet/>
      <dgm:spPr/>
      <dgm:t>
        <a:bodyPr/>
        <a:lstStyle/>
        <a:p>
          <a:endParaRPr lang="pl-PL"/>
        </a:p>
      </dgm:t>
    </dgm:pt>
    <dgm:pt modelId="{A9383398-6038-481B-9327-30E1616CC2B4}" type="sibTrans" cxnId="{33C12078-2AC1-43D7-BAF6-B3DD088ACE90}">
      <dgm:prSet/>
      <dgm:spPr/>
      <dgm:t>
        <a:bodyPr/>
        <a:lstStyle/>
        <a:p>
          <a:endParaRPr lang="pl-PL"/>
        </a:p>
      </dgm:t>
    </dgm:pt>
    <dgm:pt modelId="{18154F00-27F4-40F8-848C-6BE974D95D9C}" type="pres">
      <dgm:prSet presAssocID="{F371284B-E01E-43F4-96B3-ACD476F444E6}" presName="cycle" presStyleCnt="0">
        <dgm:presLayoutVars>
          <dgm:dir/>
          <dgm:resizeHandles val="exact"/>
        </dgm:presLayoutVars>
      </dgm:prSet>
      <dgm:spPr/>
    </dgm:pt>
    <dgm:pt modelId="{C81E6042-EA79-46A0-B9FC-906FF9B30176}" type="pres">
      <dgm:prSet presAssocID="{9F1459EC-0D01-4F2C-99CA-50913C99E477}" presName="node" presStyleLbl="node1" presStyleIdx="0" presStyleCnt="4" custScaleX="133609">
        <dgm:presLayoutVars>
          <dgm:bulletEnabled val="1"/>
        </dgm:presLayoutVars>
      </dgm:prSet>
      <dgm:spPr/>
    </dgm:pt>
    <dgm:pt modelId="{3CADE650-2CB1-475B-A0AA-59D837FC99D6}" type="pres">
      <dgm:prSet presAssocID="{9F1459EC-0D01-4F2C-99CA-50913C99E477}" presName="spNode" presStyleCnt="0"/>
      <dgm:spPr/>
    </dgm:pt>
    <dgm:pt modelId="{5EB2F85E-73FE-4385-9F70-DCCA14E848DE}" type="pres">
      <dgm:prSet presAssocID="{BBDDAC9D-46C2-4D3F-83B6-163EB8D7FCE4}" presName="sibTrans" presStyleLbl="sibTrans1D1" presStyleIdx="0" presStyleCnt="4"/>
      <dgm:spPr/>
    </dgm:pt>
    <dgm:pt modelId="{904AE87B-88AD-4675-843A-699DE795D3AF}" type="pres">
      <dgm:prSet presAssocID="{6D3C4220-463E-422D-9728-530422C33D92}" presName="node" presStyleLbl="node1" presStyleIdx="1" presStyleCnt="4" custScaleX="180899">
        <dgm:presLayoutVars>
          <dgm:bulletEnabled val="1"/>
        </dgm:presLayoutVars>
      </dgm:prSet>
      <dgm:spPr/>
    </dgm:pt>
    <dgm:pt modelId="{BCE96337-40AE-42BE-A7E3-9ED9A30AED3A}" type="pres">
      <dgm:prSet presAssocID="{6D3C4220-463E-422D-9728-530422C33D92}" presName="spNode" presStyleCnt="0"/>
      <dgm:spPr/>
    </dgm:pt>
    <dgm:pt modelId="{34BA30BE-5ACE-4E29-B557-FA200DAC8CC4}" type="pres">
      <dgm:prSet presAssocID="{46E1C448-0391-4B7F-B8C5-0EE525F936D9}" presName="sibTrans" presStyleLbl="sibTrans1D1" presStyleIdx="1" presStyleCnt="4"/>
      <dgm:spPr/>
    </dgm:pt>
    <dgm:pt modelId="{087A3764-470B-412A-8B30-33A78F7DF7B2}" type="pres">
      <dgm:prSet presAssocID="{942D1BBB-56FE-4EB5-9122-CEB0FE7D7215}" presName="node" presStyleLbl="node1" presStyleIdx="2" presStyleCnt="4" custScaleX="160863">
        <dgm:presLayoutVars>
          <dgm:bulletEnabled val="1"/>
        </dgm:presLayoutVars>
      </dgm:prSet>
      <dgm:spPr/>
    </dgm:pt>
    <dgm:pt modelId="{D054979D-10D7-445F-82C8-AED09FB50E36}" type="pres">
      <dgm:prSet presAssocID="{942D1BBB-56FE-4EB5-9122-CEB0FE7D7215}" presName="spNode" presStyleCnt="0"/>
      <dgm:spPr/>
    </dgm:pt>
    <dgm:pt modelId="{288331E9-0258-4DB2-8661-A74C71EC3D65}" type="pres">
      <dgm:prSet presAssocID="{2C32E5C2-A28B-4FD3-A786-4B3DC6A73C10}" presName="sibTrans" presStyleLbl="sibTrans1D1" presStyleIdx="2" presStyleCnt="4"/>
      <dgm:spPr/>
    </dgm:pt>
    <dgm:pt modelId="{0506ECF4-E1A8-4CB7-A040-2C36509B32E4}" type="pres">
      <dgm:prSet presAssocID="{662DD97D-0970-451D-B07C-0D3E32941081}" presName="node" presStyleLbl="node1" presStyleIdx="3" presStyleCnt="4" custScaleX="183319">
        <dgm:presLayoutVars>
          <dgm:bulletEnabled val="1"/>
        </dgm:presLayoutVars>
      </dgm:prSet>
      <dgm:spPr/>
    </dgm:pt>
    <dgm:pt modelId="{BFD84B0A-6704-4B1A-8D23-DBCD4F81B588}" type="pres">
      <dgm:prSet presAssocID="{662DD97D-0970-451D-B07C-0D3E32941081}" presName="spNode" presStyleCnt="0"/>
      <dgm:spPr/>
    </dgm:pt>
    <dgm:pt modelId="{34498755-0C80-4E21-90F0-E064D61E3849}" type="pres">
      <dgm:prSet presAssocID="{A9383398-6038-481B-9327-30E1616CC2B4}" presName="sibTrans" presStyleLbl="sibTrans1D1" presStyleIdx="3" presStyleCnt="4"/>
      <dgm:spPr/>
    </dgm:pt>
  </dgm:ptLst>
  <dgm:cxnLst>
    <dgm:cxn modelId="{12281110-0126-4F32-9CA2-807B01BA32B0}" type="presOf" srcId="{942D1BBB-56FE-4EB5-9122-CEB0FE7D7215}" destId="{087A3764-470B-412A-8B30-33A78F7DF7B2}" srcOrd="0" destOrd="0" presId="urn:microsoft.com/office/officeart/2005/8/layout/cycle5"/>
    <dgm:cxn modelId="{CB7B6928-88C5-4C66-AD70-96F26C49AEC5}" srcId="{F371284B-E01E-43F4-96B3-ACD476F444E6}" destId="{9F1459EC-0D01-4F2C-99CA-50913C99E477}" srcOrd="0" destOrd="0" parTransId="{5F4F9089-14C9-4C84-887E-F80B273C3B9A}" sibTransId="{BBDDAC9D-46C2-4D3F-83B6-163EB8D7FCE4}"/>
    <dgm:cxn modelId="{1DB6182D-08F1-43BF-9FAC-ED4F0662006E}" type="presOf" srcId="{662DD97D-0970-451D-B07C-0D3E32941081}" destId="{0506ECF4-E1A8-4CB7-A040-2C36509B32E4}" srcOrd="0" destOrd="0" presId="urn:microsoft.com/office/officeart/2005/8/layout/cycle5"/>
    <dgm:cxn modelId="{C52BAC2F-6D9D-48FD-86A3-8A0A6604F8A6}" type="presOf" srcId="{46E1C448-0391-4B7F-B8C5-0EE525F936D9}" destId="{34BA30BE-5ACE-4E29-B557-FA200DAC8CC4}" srcOrd="0" destOrd="0" presId="urn:microsoft.com/office/officeart/2005/8/layout/cycle5"/>
    <dgm:cxn modelId="{E8B5184C-E5F6-4376-87ED-7ABFD0A2E21D}" type="presOf" srcId="{2C32E5C2-A28B-4FD3-A786-4B3DC6A73C10}" destId="{288331E9-0258-4DB2-8661-A74C71EC3D65}" srcOrd="0" destOrd="0" presId="urn:microsoft.com/office/officeart/2005/8/layout/cycle5"/>
    <dgm:cxn modelId="{29E19C6E-25DC-4572-BB08-185EA4A27526}" type="presOf" srcId="{F371284B-E01E-43F4-96B3-ACD476F444E6}" destId="{18154F00-27F4-40F8-848C-6BE974D95D9C}" srcOrd="0" destOrd="0" presId="urn:microsoft.com/office/officeart/2005/8/layout/cycle5"/>
    <dgm:cxn modelId="{33C12078-2AC1-43D7-BAF6-B3DD088ACE90}" srcId="{F371284B-E01E-43F4-96B3-ACD476F444E6}" destId="{662DD97D-0970-451D-B07C-0D3E32941081}" srcOrd="3" destOrd="0" parTransId="{2E2CF789-4AA5-4189-B76A-51F50BBF8ADF}" sibTransId="{A9383398-6038-481B-9327-30E1616CC2B4}"/>
    <dgm:cxn modelId="{A7A50C95-AE20-44E6-9DDF-0937958055A2}" type="presOf" srcId="{BBDDAC9D-46C2-4D3F-83B6-163EB8D7FCE4}" destId="{5EB2F85E-73FE-4385-9F70-DCCA14E848DE}" srcOrd="0" destOrd="0" presId="urn:microsoft.com/office/officeart/2005/8/layout/cycle5"/>
    <dgm:cxn modelId="{0A979FA4-9CC7-4D35-B8CC-CBF9E8BCDF27}" type="presOf" srcId="{A9383398-6038-481B-9327-30E1616CC2B4}" destId="{34498755-0C80-4E21-90F0-E064D61E3849}" srcOrd="0" destOrd="0" presId="urn:microsoft.com/office/officeart/2005/8/layout/cycle5"/>
    <dgm:cxn modelId="{E8C3C1B6-1D52-45DA-950F-9831D1AE8DA3}" srcId="{F371284B-E01E-43F4-96B3-ACD476F444E6}" destId="{6D3C4220-463E-422D-9728-530422C33D92}" srcOrd="1" destOrd="0" parTransId="{6BA3EF51-518D-4DB6-ACD1-3B162C0C5EF0}" sibTransId="{46E1C448-0391-4B7F-B8C5-0EE525F936D9}"/>
    <dgm:cxn modelId="{4E432EE5-EDB8-4A57-B59A-4C2B79A872A9}" srcId="{F371284B-E01E-43F4-96B3-ACD476F444E6}" destId="{942D1BBB-56FE-4EB5-9122-CEB0FE7D7215}" srcOrd="2" destOrd="0" parTransId="{62A7A1B1-403C-41F2-BB2F-DF6E7821D2EB}" sibTransId="{2C32E5C2-A28B-4FD3-A786-4B3DC6A73C10}"/>
    <dgm:cxn modelId="{D3A969EE-7343-468D-8D31-F0555D7D0351}" type="presOf" srcId="{9F1459EC-0D01-4F2C-99CA-50913C99E477}" destId="{C81E6042-EA79-46A0-B9FC-906FF9B30176}" srcOrd="0" destOrd="0" presId="urn:microsoft.com/office/officeart/2005/8/layout/cycle5"/>
    <dgm:cxn modelId="{154A69EF-0E9D-49B1-B5C7-3D864A08CB9E}" type="presOf" srcId="{6D3C4220-463E-422D-9728-530422C33D92}" destId="{904AE87B-88AD-4675-843A-699DE795D3AF}" srcOrd="0" destOrd="0" presId="urn:microsoft.com/office/officeart/2005/8/layout/cycle5"/>
    <dgm:cxn modelId="{0AC2C707-007A-4177-812E-64A65B857D31}" type="presParOf" srcId="{18154F00-27F4-40F8-848C-6BE974D95D9C}" destId="{C81E6042-EA79-46A0-B9FC-906FF9B30176}" srcOrd="0" destOrd="0" presId="urn:microsoft.com/office/officeart/2005/8/layout/cycle5"/>
    <dgm:cxn modelId="{A5AD929C-2DC7-492D-B843-FB99F961E8F1}" type="presParOf" srcId="{18154F00-27F4-40F8-848C-6BE974D95D9C}" destId="{3CADE650-2CB1-475B-A0AA-59D837FC99D6}" srcOrd="1" destOrd="0" presId="urn:microsoft.com/office/officeart/2005/8/layout/cycle5"/>
    <dgm:cxn modelId="{CD572D80-BD18-4BC3-9AAF-16938930CEA0}" type="presParOf" srcId="{18154F00-27F4-40F8-848C-6BE974D95D9C}" destId="{5EB2F85E-73FE-4385-9F70-DCCA14E848DE}" srcOrd="2" destOrd="0" presId="urn:microsoft.com/office/officeart/2005/8/layout/cycle5"/>
    <dgm:cxn modelId="{4404E845-F376-4A43-B5CF-71F6E62E3B7A}" type="presParOf" srcId="{18154F00-27F4-40F8-848C-6BE974D95D9C}" destId="{904AE87B-88AD-4675-843A-699DE795D3AF}" srcOrd="3" destOrd="0" presId="urn:microsoft.com/office/officeart/2005/8/layout/cycle5"/>
    <dgm:cxn modelId="{737866EB-E3B5-49A0-99B2-794E593F2231}" type="presParOf" srcId="{18154F00-27F4-40F8-848C-6BE974D95D9C}" destId="{BCE96337-40AE-42BE-A7E3-9ED9A30AED3A}" srcOrd="4" destOrd="0" presId="urn:microsoft.com/office/officeart/2005/8/layout/cycle5"/>
    <dgm:cxn modelId="{99AA0C80-CC2D-4C62-B609-6839B6C04792}" type="presParOf" srcId="{18154F00-27F4-40F8-848C-6BE974D95D9C}" destId="{34BA30BE-5ACE-4E29-B557-FA200DAC8CC4}" srcOrd="5" destOrd="0" presId="urn:microsoft.com/office/officeart/2005/8/layout/cycle5"/>
    <dgm:cxn modelId="{8D07B691-6F56-48F6-847A-D854E9790C00}" type="presParOf" srcId="{18154F00-27F4-40F8-848C-6BE974D95D9C}" destId="{087A3764-470B-412A-8B30-33A78F7DF7B2}" srcOrd="6" destOrd="0" presId="urn:microsoft.com/office/officeart/2005/8/layout/cycle5"/>
    <dgm:cxn modelId="{E6B4BD33-1DC0-4C4B-99F7-799ECD1CB4EA}" type="presParOf" srcId="{18154F00-27F4-40F8-848C-6BE974D95D9C}" destId="{D054979D-10D7-445F-82C8-AED09FB50E36}" srcOrd="7" destOrd="0" presId="urn:microsoft.com/office/officeart/2005/8/layout/cycle5"/>
    <dgm:cxn modelId="{6FCFCB19-B737-4B85-AF8D-E7F80118D6E0}" type="presParOf" srcId="{18154F00-27F4-40F8-848C-6BE974D95D9C}" destId="{288331E9-0258-4DB2-8661-A74C71EC3D65}" srcOrd="8" destOrd="0" presId="urn:microsoft.com/office/officeart/2005/8/layout/cycle5"/>
    <dgm:cxn modelId="{701EF670-1A43-4806-BE2F-6C0536409F12}" type="presParOf" srcId="{18154F00-27F4-40F8-848C-6BE974D95D9C}" destId="{0506ECF4-E1A8-4CB7-A040-2C36509B32E4}" srcOrd="9" destOrd="0" presId="urn:microsoft.com/office/officeart/2005/8/layout/cycle5"/>
    <dgm:cxn modelId="{3AD711CC-085B-4956-AC69-7E3EE4A39487}" type="presParOf" srcId="{18154F00-27F4-40F8-848C-6BE974D95D9C}" destId="{BFD84B0A-6704-4B1A-8D23-DBCD4F81B588}" srcOrd="10" destOrd="0" presId="urn:microsoft.com/office/officeart/2005/8/layout/cycle5"/>
    <dgm:cxn modelId="{69AA397C-18ED-4246-A54E-BB07630ABC9D}" type="presParOf" srcId="{18154F00-27F4-40F8-848C-6BE974D95D9C}" destId="{34498755-0C80-4E21-90F0-E064D61E384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E6042-EA79-46A0-B9FC-906FF9B30176}">
      <dsp:nvSpPr>
        <dsp:cNvPr id="0" name=""/>
        <dsp:cNvSpPr/>
      </dsp:nvSpPr>
      <dsp:spPr>
        <a:xfrm>
          <a:off x="3028793" y="1532"/>
          <a:ext cx="2025653" cy="9854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Fakty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(zadanie wdrożeniowe)</a:t>
          </a:r>
        </a:p>
      </dsp:txBody>
      <dsp:txXfrm>
        <a:off x="3076900" y="49639"/>
        <a:ext cx="1929439" cy="889254"/>
      </dsp:txXfrm>
    </dsp:sp>
    <dsp:sp modelId="{5EB2F85E-73FE-4385-9F70-DCCA14E848DE}">
      <dsp:nvSpPr>
        <dsp:cNvPr id="0" name=""/>
        <dsp:cNvSpPr/>
      </dsp:nvSpPr>
      <dsp:spPr>
        <a:xfrm>
          <a:off x="2411651" y="494266"/>
          <a:ext cx="3259938" cy="3259938"/>
        </a:xfrm>
        <a:custGeom>
          <a:avLst/>
          <a:gdLst/>
          <a:ahLst/>
          <a:cxnLst/>
          <a:rect l="0" t="0" r="0" b="0"/>
          <a:pathLst>
            <a:path>
              <a:moveTo>
                <a:pt x="2784844" y="479725"/>
              </a:moveTo>
              <a:arcTo wR="1629969" hR="1629969" stAng="18906907" swAng="12354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AE87B-88AD-4675-843A-699DE795D3AF}">
      <dsp:nvSpPr>
        <dsp:cNvPr id="0" name=""/>
        <dsp:cNvSpPr/>
      </dsp:nvSpPr>
      <dsp:spPr>
        <a:xfrm>
          <a:off x="4300279" y="1631501"/>
          <a:ext cx="2742620" cy="9854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Emocja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(wspólna refleksja w odniesieniu do doświadczenia)</a:t>
          </a:r>
        </a:p>
      </dsp:txBody>
      <dsp:txXfrm>
        <a:off x="4348386" y="1679608"/>
        <a:ext cx="2646406" cy="889254"/>
      </dsp:txXfrm>
    </dsp:sp>
    <dsp:sp modelId="{34BA30BE-5ACE-4E29-B557-FA200DAC8CC4}">
      <dsp:nvSpPr>
        <dsp:cNvPr id="0" name=""/>
        <dsp:cNvSpPr/>
      </dsp:nvSpPr>
      <dsp:spPr>
        <a:xfrm>
          <a:off x="2120039" y="202655"/>
          <a:ext cx="3259938" cy="3259938"/>
        </a:xfrm>
        <a:custGeom>
          <a:avLst/>
          <a:gdLst/>
          <a:ahLst/>
          <a:cxnLst/>
          <a:rect l="0" t="0" r="0" b="0"/>
          <a:pathLst>
            <a:path>
              <a:moveTo>
                <a:pt x="2962351" y="2568880"/>
              </a:moveTo>
              <a:arcTo wR="1629969" hR="1629969" stAng="2110310" swAng="117938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A3764-470B-412A-8B30-33A78F7DF7B2}">
      <dsp:nvSpPr>
        <dsp:cNvPr id="0" name=""/>
        <dsp:cNvSpPr/>
      </dsp:nvSpPr>
      <dsp:spPr>
        <a:xfrm>
          <a:off x="2822193" y="3261470"/>
          <a:ext cx="2438853" cy="9854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Rozwiązania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 </a:t>
          </a:r>
          <a:r>
            <a:rPr lang="pl-PL" sz="1200" i="1" kern="1200" dirty="0"/>
            <a:t>Czego nauczyło nas to doświadczenie?</a:t>
          </a:r>
          <a:endParaRPr lang="pl-PL" sz="1200" kern="1200" dirty="0"/>
        </a:p>
      </dsp:txBody>
      <dsp:txXfrm>
        <a:off x="2870300" y="3309577"/>
        <a:ext cx="2342639" cy="889254"/>
      </dsp:txXfrm>
    </dsp:sp>
    <dsp:sp modelId="{288331E9-0258-4DB2-8661-A74C71EC3D65}">
      <dsp:nvSpPr>
        <dsp:cNvPr id="0" name=""/>
        <dsp:cNvSpPr/>
      </dsp:nvSpPr>
      <dsp:spPr>
        <a:xfrm>
          <a:off x="2703262" y="202655"/>
          <a:ext cx="3259938" cy="3259938"/>
        </a:xfrm>
        <a:custGeom>
          <a:avLst/>
          <a:gdLst/>
          <a:ahLst/>
          <a:cxnLst/>
          <a:rect l="0" t="0" r="0" b="0"/>
          <a:pathLst>
            <a:path>
              <a:moveTo>
                <a:pt x="691057" y="2962351"/>
              </a:moveTo>
              <a:arcTo wR="1629969" hR="1629969" stAng="7510310" swAng="117938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6ECF4-E1A8-4CB7-A040-2C36509B32E4}">
      <dsp:nvSpPr>
        <dsp:cNvPr id="0" name=""/>
        <dsp:cNvSpPr/>
      </dsp:nvSpPr>
      <dsp:spPr>
        <a:xfrm>
          <a:off x="1021996" y="1631501"/>
          <a:ext cx="2779310" cy="9854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Decyzje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(Jak to doświadczenie wykorzystać  w przyszłości?)</a:t>
          </a:r>
        </a:p>
      </dsp:txBody>
      <dsp:txXfrm>
        <a:off x="1070103" y="1679608"/>
        <a:ext cx="2683096" cy="889254"/>
      </dsp:txXfrm>
    </dsp:sp>
    <dsp:sp modelId="{34498755-0C80-4E21-90F0-E064D61E3849}">
      <dsp:nvSpPr>
        <dsp:cNvPr id="0" name=""/>
        <dsp:cNvSpPr/>
      </dsp:nvSpPr>
      <dsp:spPr>
        <a:xfrm>
          <a:off x="2411651" y="494266"/>
          <a:ext cx="3259938" cy="3259938"/>
        </a:xfrm>
        <a:custGeom>
          <a:avLst/>
          <a:gdLst/>
          <a:ahLst/>
          <a:cxnLst/>
          <a:rect l="0" t="0" r="0" b="0"/>
          <a:pathLst>
            <a:path>
              <a:moveTo>
                <a:pt x="144338" y="959371"/>
              </a:moveTo>
              <a:arcTo wR="1629969" hR="1629969" stAng="12257634" swAng="12354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11.09.2018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E41-054E-41BC-A3FB-A731C65AB4FE}" type="datetimeFigureOut">
              <a:rPr lang="pl-PL" smtClean="0"/>
              <a:t>11.09.2018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C3D5-BA10-4044-961D-19D1D7464F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Zadać</a:t>
            </a:r>
            <a:r>
              <a:rPr lang="pl-PL" baseline="0" dirty="0"/>
              <a:t> pytanie uczestnikom czym jest dla WAS Edukacja </a:t>
            </a:r>
          </a:p>
          <a:p>
            <a:endParaRPr lang="pl-PL" baseline="0" dirty="0"/>
          </a:p>
          <a:p>
            <a:r>
              <a:rPr lang="pl-PL" baseline="0" dirty="0"/>
              <a:t>Co trzeba zrobić żeby wygrać wybory samorządowe, proszę o wypisanie wszystkich działań. </a:t>
            </a:r>
          </a:p>
          <a:p>
            <a:endParaRPr lang="pl-PL" baseline="0" dirty="0"/>
          </a:p>
          <a:p>
            <a:r>
              <a:rPr lang="pl-PL" baseline="0" dirty="0"/>
              <a:t>KLUCZ – Musimy </a:t>
            </a:r>
            <a:r>
              <a:rPr lang="pl-PL" baseline="0" dirty="0" err="1"/>
              <a:t>zmienic</a:t>
            </a:r>
            <a:r>
              <a:rPr lang="pl-PL" baseline="0" dirty="0"/>
              <a:t> nasze </a:t>
            </a:r>
            <a:r>
              <a:rPr lang="pl-PL" baseline="0" dirty="0" err="1"/>
              <a:t>myslenie</a:t>
            </a:r>
            <a:r>
              <a:rPr lang="pl-PL" baseline="0" dirty="0"/>
              <a:t> o edukacji postawić ją na pierwszym </a:t>
            </a:r>
            <a:r>
              <a:rPr lang="pl-PL" baseline="0" dirty="0" err="1"/>
              <a:t>miejszcu</a:t>
            </a:r>
            <a:r>
              <a:rPr lang="pl-PL" baseline="0" dirty="0"/>
              <a:t> aby stałą się siłą </a:t>
            </a:r>
            <a:r>
              <a:rPr lang="pl-PL" baseline="0" dirty="0" err="1"/>
              <a:t>napedową</a:t>
            </a:r>
            <a:r>
              <a:rPr lang="pl-PL" baseline="0" dirty="0"/>
              <a:t> dla rozwoju gminy i powiatu.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18A93F2-19AA-4E99-812B-2F7CDFEC5FF0}" type="slidenum">
              <a:rPr lang="pl-PL" altLang="pl-PL"/>
              <a:pPr/>
              <a:t>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55CDC3-B666-4516-AB5C-65481559B49C}" type="slidenum">
              <a:rPr lang="pl-PL" altLang="pl-PL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DBDD40B-58CF-408F-B292-52F2A1AF4D96}" type="slidenum">
              <a:rPr lang="pl-PL" altLang="pl-PL">
                <a:solidFill>
                  <a:srgbClr val="000000"/>
                </a:solidFill>
              </a:rPr>
              <a:pPr/>
              <a:t>5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73EEE58-CE59-4498-A1D8-8032AD3BA6C7}" type="slidenum">
              <a:rPr lang="pl-PL" altLang="pl-PL"/>
              <a:pPr/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F092574-F0A1-4C81-ADCB-21A626E11694}" type="slidenum">
              <a:rPr lang="pl-PL" altLang="pl-PL"/>
              <a:pPr/>
              <a:t>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86ADD87-0515-4D96-86F5-9221D5FBEF2B}" type="slidenum">
              <a:rPr lang="pl-PL" altLang="pl-PL"/>
              <a:pPr/>
              <a:t>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ABE9A22-9592-456A-9D46-1DBA4CA226BA}" type="slidenum">
              <a:rPr lang="pl-PL" altLang="pl-PL"/>
              <a:pPr/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8E8C9DE-7589-455D-A89C-03BED08BD6CC}" type="slidenum">
              <a:rPr lang="pl-PL" altLang="pl-PL"/>
              <a:pPr/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67AB9A-32E8-41EB-B82D-853F24DD3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C5CD1B-1B0C-43A3-BFE7-344D84837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12850C-5D41-408F-95A8-3C800D919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301A6FD-0261-4C73-9C49-F26A0CB76F4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6515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przęt elektroniczny, zrzut ekranu&#10;&#10;Opis wygenerowany przy wysokim poziomie pewności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ŚLĄSKICH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ole tekstowe 2"/>
          <p:cNvSpPr txBox="1">
            <a:spLocks noChangeArrowheads="1"/>
          </p:cNvSpPr>
          <p:nvPr/>
        </p:nvSpPr>
        <p:spPr bwMode="auto">
          <a:xfrm>
            <a:off x="265113" y="1125538"/>
            <a:ext cx="8642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20483" name="Prostokąt 4"/>
          <p:cNvSpPr>
            <a:spLocks noChangeArrowheads="1"/>
          </p:cNvSpPr>
          <p:nvPr/>
        </p:nvSpPr>
        <p:spPr bwMode="auto">
          <a:xfrm>
            <a:off x="92075" y="1585913"/>
            <a:ext cx="5872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000" b="1">
                <a:solidFill>
                  <a:srgbClr val="002060"/>
                </a:solidFill>
              </a:rPr>
              <a:t>Podsumowanie</a:t>
            </a:r>
          </a:p>
        </p:txBody>
      </p:sp>
      <p:pic>
        <p:nvPicPr>
          <p:cNvPr id="2048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87475"/>
            <a:ext cx="268128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45627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 noChangeArrowheads="1"/>
          </p:cNvSpPr>
          <p:nvPr>
            <p:ph type="ctrTitle"/>
          </p:nvPr>
        </p:nvSpPr>
        <p:spPr>
          <a:xfrm>
            <a:off x="395536" y="2996952"/>
            <a:ext cx="7920880" cy="15121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altLang="pl-PL" sz="2400" b="1" dirty="0"/>
              <a:t>Omówienie zadania wdrożeniowego</a:t>
            </a:r>
            <a:br>
              <a:rPr lang="pl-PL" altLang="pl-PL" sz="2400" b="1" dirty="0"/>
            </a:br>
            <a:br>
              <a:rPr lang="pl-PL" altLang="pl-PL" sz="2400" b="1" dirty="0"/>
            </a:br>
            <a:r>
              <a:rPr lang="pl-PL" altLang="pl-PL" sz="2400" b="1" dirty="0"/>
              <a:t>Moduł V, Dzień 2 sesja 2</a:t>
            </a:r>
            <a:br>
              <a:rPr lang="pl-PL" altLang="pl-PL" sz="2400" b="1" dirty="0"/>
            </a:br>
            <a:br>
              <a:rPr lang="pl-PL" altLang="pl-PL" sz="2400" b="1" dirty="0"/>
            </a:br>
            <a:r>
              <a:rPr lang="pl-PL" sz="1000" dirty="0">
                <a:solidFill>
                  <a:prstClr val="white"/>
                </a:solidFill>
              </a:rPr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  <a:br>
              <a:rPr lang="pl-PL" sz="2400" dirty="0">
                <a:solidFill>
                  <a:prstClr val="white"/>
                </a:solidFill>
              </a:rPr>
            </a:br>
            <a:r>
              <a:rPr lang="pl-PL" sz="2400" dirty="0">
                <a:solidFill>
                  <a:prstClr val="white"/>
                </a:solidFill>
              </a:rPr>
              <a:t>                                                  Autor:  Dorota Tomaszewicz</a:t>
            </a:r>
            <a:br>
              <a:rPr lang="pl-PL" altLang="pl-PL" sz="2000" dirty="0">
                <a:solidFill>
                  <a:prstClr val="white"/>
                </a:solidFill>
              </a:rPr>
            </a:br>
            <a:br>
              <a:rPr lang="pl-PL" altLang="pl-PL" sz="2400" b="1" dirty="0">
                <a:solidFill>
                  <a:prstClr val="white"/>
                </a:solidFill>
              </a:rPr>
            </a:br>
            <a:br>
              <a:rPr lang="pl-PL" altLang="pl-PL" sz="2000" dirty="0"/>
            </a:br>
            <a:br>
              <a:rPr lang="pl-PL" altLang="pl-PL" sz="2000" dirty="0"/>
            </a:br>
            <a:br>
              <a:rPr lang="pl-PL" altLang="pl-PL" sz="2400" b="1" dirty="0"/>
            </a:b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83782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2636838"/>
            <a:ext cx="194468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Prostokąt 3"/>
          <p:cNvSpPr>
            <a:spLocks noChangeArrowheads="1"/>
          </p:cNvSpPr>
          <p:nvPr/>
        </p:nvSpPr>
        <p:spPr bwMode="auto">
          <a:xfrm>
            <a:off x="646113" y="1052513"/>
            <a:ext cx="77041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3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Cel ogólny: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a typeface="Calibri" pitchFamily="34" charset="0"/>
                <a:cs typeface="Times New Roman" pitchFamily="18" charset="0"/>
              </a:rPr>
              <a:t>Tworzenie przestrzeni do wymiany doświadczeń i wzajemnego uczenia się od siebie. </a:t>
            </a:r>
            <a:endParaRPr lang="pl-PL" altLang="pl-PL" sz="19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Prostokąt 4">
            <a:extLst>
              <a:ext uri="{FF2B5EF4-FFF2-40B4-BE49-F238E27FC236}">
                <a16:creationId xmlns:a16="http://schemas.microsoft.com/office/drawing/2014/main" id="{2D4F5758-4031-4325-ADEC-D8426F619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2636838"/>
            <a:ext cx="6532562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3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 szczegółowe:</a:t>
            </a:r>
          </a:p>
          <a:p>
            <a:pPr algn="just" eaLnBrk="1" hangingPunct="1">
              <a:spcBef>
                <a:spcPts val="1200"/>
              </a:spcBef>
              <a:buFontTx/>
              <a:buNone/>
              <a:defRPr/>
            </a:pPr>
            <a: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Uczestnik szkolenia:</a:t>
            </a:r>
          </a:p>
          <a:p>
            <a:pPr marL="285750" indent="-285750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prezentuje efekty zadania wdrożeniowego;</a:t>
            </a:r>
          </a:p>
          <a:p>
            <a:pPr marL="285750" indent="-285750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dokonuje refleksji w odniesieniu do własnych doświadczeń oraz doświadczeń innych Uczestników.</a:t>
            </a:r>
          </a:p>
          <a:p>
            <a:pPr algn="just" eaLnBrk="1" hangingPunct="1">
              <a:spcBef>
                <a:spcPts val="1200"/>
              </a:spcBef>
              <a:buFontTx/>
              <a:buNone/>
              <a:defRPr/>
            </a:pPr>
            <a:endParaRPr lang="pl-PL" alt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1116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43EA7E-57AD-4610-B85E-F293A3A5C35C}"/>
              </a:ext>
            </a:extLst>
          </p:cNvPr>
          <p:cNvGraphicFramePr/>
          <p:nvPr>
            <p:extLst/>
          </p:nvPr>
        </p:nvGraphicFramePr>
        <p:xfrm>
          <a:off x="611411" y="1412776"/>
          <a:ext cx="806489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CF5D587E-5262-4C9F-8CDD-8B7BC5B0AC08}"/>
              </a:ext>
            </a:extLst>
          </p:cNvPr>
          <p:cNvSpPr txBox="1"/>
          <p:nvPr/>
        </p:nvSpPr>
        <p:spPr>
          <a:xfrm>
            <a:off x="1331913" y="620713"/>
            <a:ext cx="60483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6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Jak będziemy pracować ?</a:t>
            </a:r>
          </a:p>
        </p:txBody>
      </p:sp>
    </p:spTree>
    <p:extLst>
      <p:ext uri="{BB962C8B-B14F-4D97-AF65-F5344CB8AC3E}">
        <p14:creationId xmlns:p14="http://schemas.microsoft.com/office/powerpoint/2010/main" val="103357465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3"/>
          <p:cNvSpPr>
            <a:spLocks noChangeArrowheads="1"/>
          </p:cNvSpPr>
          <p:nvPr/>
        </p:nvSpPr>
        <p:spPr bwMode="auto">
          <a:xfrm>
            <a:off x="484188" y="76517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Zadanie wdrożeniowe     </a:t>
            </a:r>
            <a:endParaRPr lang="pl-PL" altLang="pl-PL" sz="1900" b="1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87FD7404-1EAC-4F33-9840-53919DB7A1E9}"/>
              </a:ext>
            </a:extLst>
          </p:cNvPr>
          <p:cNvSpPr txBox="1">
            <a:spLocks/>
          </p:cNvSpPr>
          <p:nvPr/>
        </p:nvSpPr>
        <p:spPr>
          <a:xfrm>
            <a:off x="484188" y="1135063"/>
            <a:ext cx="8480425" cy="7191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l-PL" altLang="pl-PL" sz="2000" kern="0" dirty="0">
                <a:solidFill>
                  <a:srgbClr val="000000"/>
                </a:solidFill>
              </a:rPr>
              <a:t>Prezentacja zorganizowanego spotkania dialogowego II </a:t>
            </a:r>
          </a:p>
          <a:p>
            <a:pPr marL="0" indent="0">
              <a:buFontTx/>
              <a:buNone/>
              <a:defRPr/>
            </a:pPr>
            <a:endParaRPr lang="pl-PL" altLang="pl-PL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7915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a 3"/>
          <p:cNvGrpSpPr>
            <a:grpSpLocks/>
          </p:cNvGrpSpPr>
          <p:nvPr/>
        </p:nvGrpSpPr>
        <p:grpSpPr bwMode="auto">
          <a:xfrm>
            <a:off x="1042988" y="2349500"/>
            <a:ext cx="7058025" cy="2436813"/>
            <a:chOff x="3028793" y="1532"/>
            <a:chExt cx="2025653" cy="985468"/>
          </a:xfrm>
          <a:solidFill>
            <a:srgbClr val="0070C0"/>
          </a:solidFill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36B019E0-7832-4E9A-9A61-D05F8DE65CB4}"/>
                </a:ext>
              </a:extLst>
            </p:cNvPr>
            <p:cNvSpPr/>
            <p:nvPr/>
          </p:nvSpPr>
          <p:spPr>
            <a:xfrm>
              <a:off x="3028793" y="1532"/>
              <a:ext cx="2025653" cy="98546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9D602137-E4F6-44A6-BDC2-7BEDC56952F7}"/>
                </a:ext>
              </a:extLst>
            </p:cNvPr>
            <p:cNvSpPr txBox="1"/>
            <p:nvPr/>
          </p:nvSpPr>
          <p:spPr>
            <a:xfrm>
              <a:off x="3077088" y="1532"/>
              <a:ext cx="1929063" cy="8891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Fakty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Prezentacja efektów 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</p:txBody>
        </p:sp>
      </p:grpSp>
      <p:sp>
        <p:nvSpPr>
          <p:cNvPr id="12291" name="AutoShape 9" descr="Znalezione obrazy dla zapytania ZEGA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12292" name="Obraz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03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upa 8"/>
          <p:cNvGrpSpPr>
            <a:grpSpLocks/>
          </p:cNvGrpSpPr>
          <p:nvPr/>
        </p:nvGrpSpPr>
        <p:grpSpPr bwMode="auto">
          <a:xfrm>
            <a:off x="3330575" y="146050"/>
            <a:ext cx="2025650" cy="985838"/>
            <a:chOff x="3028793" y="1532"/>
            <a:chExt cx="2025653" cy="985468"/>
          </a:xfrm>
        </p:grpSpPr>
        <p:sp>
          <p:nvSpPr>
            <p:cNvPr id="10" name="Prostokąt: zaokrąglone rogi 9">
              <a:extLst>
                <a:ext uri="{FF2B5EF4-FFF2-40B4-BE49-F238E27FC236}">
                  <a16:creationId xmlns:a16="http://schemas.microsoft.com/office/drawing/2014/main" id="{804DC964-5535-4758-AF0D-3AE05501C74F}"/>
                </a:ext>
              </a:extLst>
            </p:cNvPr>
            <p:cNvSpPr/>
            <p:nvPr/>
          </p:nvSpPr>
          <p:spPr>
            <a:xfrm>
              <a:off x="3028793" y="1532"/>
              <a:ext cx="2025653" cy="9854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ostokąt: zaokrąglone rogi 4">
              <a:extLst>
                <a:ext uri="{FF2B5EF4-FFF2-40B4-BE49-F238E27FC236}">
                  <a16:creationId xmlns:a16="http://schemas.microsoft.com/office/drawing/2014/main" id="{77BA27D8-9AAA-4832-B6BD-2C816ED66F4E}"/>
                </a:ext>
              </a:extLst>
            </p:cNvPr>
            <p:cNvSpPr txBox="1"/>
            <p:nvPr/>
          </p:nvSpPr>
          <p:spPr>
            <a:xfrm>
              <a:off x="3076418" y="49139"/>
              <a:ext cx="1930403" cy="890254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600" dirty="0"/>
                <a:t>Maksymalnie 10 minut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348515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a 3"/>
          <p:cNvGrpSpPr>
            <a:grpSpLocks/>
          </p:cNvGrpSpPr>
          <p:nvPr/>
        </p:nvGrpSpPr>
        <p:grpSpPr bwMode="auto">
          <a:xfrm>
            <a:off x="611188" y="908050"/>
            <a:ext cx="7777162" cy="4897438"/>
            <a:chOff x="4300279" y="1631501"/>
            <a:chExt cx="2742620" cy="985468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8AC4B35D-EDB0-4269-826C-7ABC477FC26B}"/>
                </a:ext>
              </a:extLst>
            </p:cNvPr>
            <p:cNvSpPr/>
            <p:nvPr/>
          </p:nvSpPr>
          <p:spPr>
            <a:xfrm>
              <a:off x="4300279" y="1631501"/>
              <a:ext cx="2742620" cy="9854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-11274"/>
                <a:lumOff val="11272"/>
                <a:alphaOff val="0"/>
              </a:schemeClr>
            </a:fillRef>
            <a:effectRef idx="0">
              <a:schemeClr val="accent6">
                <a:shade val="80000"/>
                <a:hueOff val="0"/>
                <a:satOff val="-11274"/>
                <a:lumOff val="112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F72F35D0-3457-4CC9-8A62-56125729D9CC}"/>
                </a:ext>
              </a:extLst>
            </p:cNvPr>
            <p:cNvSpPr txBox="1"/>
            <p:nvPr/>
          </p:nvSpPr>
          <p:spPr>
            <a:xfrm>
              <a:off x="4348425" y="1679736"/>
              <a:ext cx="2646329" cy="888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Emocja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dirty="0"/>
            </a:p>
          </p:txBody>
        </p:sp>
      </p:grpSp>
      <p:sp>
        <p:nvSpPr>
          <p:cNvPr id="14339" name="Prostokąt 1"/>
          <p:cNvSpPr>
            <a:spLocks noChangeArrowheads="1"/>
          </p:cNvSpPr>
          <p:nvPr/>
        </p:nvSpPr>
        <p:spPr bwMode="auto">
          <a:xfrm>
            <a:off x="1116013" y="2111375"/>
            <a:ext cx="6769100" cy="2586038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Jakie refleksje Wam towarzyszą po wzajemnym poznaniu efektów?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Co Was zainspirowało / zaskoczyło pozytywnie?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Na jakie trudności napotykaliście podczas wykonywania zadania?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8747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a 3"/>
          <p:cNvGrpSpPr>
            <a:grpSpLocks/>
          </p:cNvGrpSpPr>
          <p:nvPr/>
        </p:nvGrpSpPr>
        <p:grpSpPr bwMode="auto">
          <a:xfrm>
            <a:off x="684213" y="1196975"/>
            <a:ext cx="7775575" cy="3816350"/>
            <a:chOff x="2822193" y="3261470"/>
            <a:chExt cx="2438853" cy="985468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BCEFC0C5-8EA3-42C0-9CC1-ABD815850C79}"/>
                </a:ext>
              </a:extLst>
            </p:cNvPr>
            <p:cNvSpPr/>
            <p:nvPr/>
          </p:nvSpPr>
          <p:spPr>
            <a:xfrm>
              <a:off x="2822193" y="3261470"/>
              <a:ext cx="2438853" cy="9854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-22547"/>
                <a:lumOff val="22543"/>
                <a:alphaOff val="0"/>
              </a:schemeClr>
            </a:fillRef>
            <a:effectRef idx="0">
              <a:schemeClr val="accent6">
                <a:shade val="80000"/>
                <a:hueOff val="0"/>
                <a:satOff val="-22547"/>
                <a:lumOff val="225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0B01374F-3606-4CC5-A4B5-06DAF7F1B75F}"/>
                </a:ext>
              </a:extLst>
            </p:cNvPr>
            <p:cNvSpPr txBox="1"/>
            <p:nvPr/>
          </p:nvSpPr>
          <p:spPr>
            <a:xfrm>
              <a:off x="2870492" y="3309432"/>
              <a:ext cx="2342255" cy="8895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Rozwiązania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i="1" dirty="0"/>
                <a:t> Co postrzegacie jako mocną stroną w kontekście </a:t>
              </a:r>
              <a:r>
                <a:rPr lang="pl-PL" altLang="pl-PL" i="1" dirty="0">
                  <a:solidFill>
                    <a:schemeClr val="bg1"/>
                  </a:solidFill>
                </a:rPr>
                <a:t>budowania jakości pracy szkoły przez procesowe wspomaganie?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altLang="pl-PL" i="1" dirty="0">
                <a:solidFill>
                  <a:schemeClr val="bg1"/>
                </a:solidFill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altLang="pl-PL" i="1" dirty="0">
                  <a:solidFill>
                    <a:schemeClr val="bg1"/>
                  </a:solidFill>
                </a:rPr>
                <a:t>W jaki sposób to doświadczenie przybliża Was  do opracowania planu strategicznego oświaty?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i="1" dirty="0"/>
                <a:t>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193306760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a 3"/>
          <p:cNvGrpSpPr>
            <a:grpSpLocks/>
          </p:cNvGrpSpPr>
          <p:nvPr/>
        </p:nvGrpSpPr>
        <p:grpSpPr bwMode="auto">
          <a:xfrm>
            <a:off x="755650" y="404813"/>
            <a:ext cx="7848600" cy="4752975"/>
            <a:chOff x="1021996" y="1584574"/>
            <a:chExt cx="2779310" cy="1032395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0B2CA1B9-34BB-469B-B6C0-E3046F2CB67F}"/>
                </a:ext>
              </a:extLst>
            </p:cNvPr>
            <p:cNvSpPr/>
            <p:nvPr/>
          </p:nvSpPr>
          <p:spPr>
            <a:xfrm>
              <a:off x="1021996" y="1631470"/>
              <a:ext cx="2779310" cy="985499"/>
            </a:xfrm>
            <a:prstGeom prst="roundRect">
              <a:avLst/>
            </a:prstGeom>
            <a:solidFill>
              <a:srgbClr val="607BC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-33821"/>
                <a:lumOff val="33815"/>
                <a:alphaOff val="0"/>
              </a:schemeClr>
            </a:fillRef>
            <a:effectRef idx="0">
              <a:schemeClr val="accent6">
                <a:shade val="80000"/>
                <a:hueOff val="0"/>
                <a:satOff val="-33821"/>
                <a:lumOff val="338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AE81BC4D-5073-4A67-BE3F-A2BBE821AB07}"/>
                </a:ext>
              </a:extLst>
            </p:cNvPr>
            <p:cNvSpPr txBox="1"/>
            <p:nvPr/>
          </p:nvSpPr>
          <p:spPr>
            <a:xfrm>
              <a:off x="1033801" y="1584574"/>
              <a:ext cx="2682619" cy="889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Decyzje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 </a:t>
              </a:r>
            </a:p>
          </p:txBody>
        </p:sp>
      </p:grpSp>
      <p:sp>
        <p:nvSpPr>
          <p:cNvPr id="18435" name="Prostokąt 1"/>
          <p:cNvSpPr>
            <a:spLocks noChangeArrowheads="1"/>
          </p:cNvSpPr>
          <p:nvPr/>
        </p:nvSpPr>
        <p:spPr bwMode="auto">
          <a:xfrm>
            <a:off x="1403350" y="2551113"/>
            <a:ext cx="669766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500" i="1">
                <a:solidFill>
                  <a:schemeClr val="bg1"/>
                </a:solidFill>
              </a:rPr>
              <a:t>Jakie działania jako samorządy możecie podjąć, by urealnić wdrożenie wybranych rozwiązań/ pomysłów? </a:t>
            </a:r>
          </a:p>
        </p:txBody>
      </p:sp>
    </p:spTree>
    <p:extLst>
      <p:ext uri="{BB962C8B-B14F-4D97-AF65-F5344CB8AC3E}">
        <p14:creationId xmlns:p14="http://schemas.microsoft.com/office/powerpoint/2010/main" val="386628581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kaz2" id="{D746D7F7-8E4F-4F89-9053-461525DB38BA}" vid="{ABACC668-6346-42C8-8BF2-FA9234A877C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slaskie v2</Template>
  <TotalTime>19</TotalTime>
  <Words>248</Words>
  <Application>Microsoft Office PowerPoint</Application>
  <PresentationFormat>Pokaz na ekranie (4:3)</PresentationFormat>
  <Paragraphs>64</Paragraphs>
  <Slides>11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ŚLĄSKICH SAMORZĄDACH</vt:lpstr>
      <vt:lpstr>Omówienie zadania wdrożeniowego  Moduł V, Dzień 2 sesja 2  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                                                   Autor:  Dorota Tomaszewicz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pod nadzorem Ministerstwa Edukacji Narodowej    VULCAN kompetencji  w ŚLĄSKICH SAMORZĄDACH</dc:title>
  <dc:creator>Dorota Tomaszewicz</dc:creator>
  <cp:lastModifiedBy>Dorota Tomaszewicz</cp:lastModifiedBy>
  <cp:revision>9</cp:revision>
  <dcterms:created xsi:type="dcterms:W3CDTF">2018-03-23T16:36:21Z</dcterms:created>
  <dcterms:modified xsi:type="dcterms:W3CDTF">2018-09-11T19:27:56Z</dcterms:modified>
</cp:coreProperties>
</file>